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1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Delaportas" initials="GD" lastIdx="1" clrIdx="0">
    <p:extLst>
      <p:ext uri="{19B8F6BF-5375-455C-9EA6-DF929625EA0E}">
        <p15:presenceInfo xmlns:p15="http://schemas.microsoft.com/office/powerpoint/2012/main" userId="ff1427ed385bf1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CC82"/>
    <a:srgbClr val="FF8989"/>
    <a:srgbClr val="F39435"/>
    <a:srgbClr val="F28E2A"/>
    <a:srgbClr val="FFA3A3"/>
    <a:srgbClr val="FFB3B3"/>
    <a:srgbClr val="38A642"/>
    <a:srgbClr val="37A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342E-71C5-40EA-9D07-2A2451F5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517DA-011F-461A-9B04-6F1607C53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7233-63D0-40C5-AC5E-8701AE31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4991-910E-4BB8-BD17-9287648B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5797-CD17-4D06-A2ED-670B7F8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2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D1EA-B5FC-4BEF-9FDC-112F2165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C7E3-4EEA-44BF-8B2A-0D123EEC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4938D-97A9-4A9E-ADF4-D61504A3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C07E-A8F4-4B2C-AF90-574AF784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FE66-C73F-4B9D-9D30-764DBDF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00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9DCF4-A6A8-48D5-AF87-EADAA080D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AD9B2-10C2-4417-AE9E-15145623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6A10-7653-4E81-B008-8291058D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6FBBC-3E08-4F9A-ABD2-365AFBA0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17EE-2AFD-4ADE-B51E-4B94658D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051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2F4B-3AC9-443C-874C-062220D9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BDCF-DB83-4C2C-9164-87A74336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996FA-FF04-4041-A334-5B09637D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ABA6-20B2-4284-B309-E460B036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BED3-B10D-4360-AEFC-CE102CC9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42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43D-152E-45AB-BB24-1415F472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7D48-3167-4FB5-9263-3C500AF72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A7FA-BE03-4AA9-9383-98998370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D1-C3D8-476A-8A7B-B92A4EE7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CBD46-B310-4DF8-8944-270D3D4A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7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4AE8-7207-421F-B47F-FEC9B46E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C943-5057-4FA9-B44B-916CA9D86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EBA8A-BD89-4BE7-8347-F924517B8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36CF-0454-4B0E-8FBC-0A3B4BFE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6E1-D951-41CA-BFD3-37B96534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7C04-7EEE-4EF3-9854-C03CD1D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1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3E75-D2AA-48B0-80A0-382E45D9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4424-66F5-45BB-879E-E8CD19AC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AB2D5-580B-4BDF-A6E2-30CFFE4A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D518B-92F2-41E0-ACD5-8DEFF268E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7D40C-1F78-4B7D-B677-6A6DAF012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A0F0F-40BD-48A7-979A-47CD70A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80C53-9CE6-4D03-BAE3-FCC3F45C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6D07-9E7E-4F6B-A790-BB50C3C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97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008E-3BED-4601-B3F9-F94B9EB1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84870-5737-4F10-BAB9-21A585A2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D2A2B-8C86-4498-84C4-2331B22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7C9C0-A889-4E11-84F3-E07D3E84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9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F6F03-5184-47EB-B979-422CD93D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59D72-7DEA-400C-BA68-8BE9287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2283-6397-4ECA-BBBF-FA66EF6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47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F57B-B376-45DD-8F56-893AAF3E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2854-85A6-4BFB-8D6D-799F6647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4678-D1BA-4051-A79C-55F30646E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89FFD-6C06-4EE4-A9D8-C0EFDEC1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3976-537F-4AF0-ADCF-C9EB4EA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60BE3-C7AE-4B20-AA43-D82A4C56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69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D2BE-A88C-4A62-9757-3116D0D4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D6AED-30AA-4E66-AE86-7453C653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32E49-F256-45A0-90E0-9300CF45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2CF81-EA21-49A9-94C2-FC250343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D6383-B345-4618-BE2B-14573369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ECE5-0BC9-4D15-A220-663C7CF6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114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0C2C1-4679-483C-9890-62792CC8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B9EE-44FE-4F0D-B06B-DCED05BD5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1C47-ACDE-4310-B7AD-10786FFD0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3D36E-8D2E-460D-AAC0-965A907F60E9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4420-3DF0-48EA-939D-05E505E1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AC27-63D5-4DCC-B1FB-815B5330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13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0832"/>
            <a:ext cx="12192000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2953578" y="2134177"/>
            <a:ext cx="6284844" cy="120032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agro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</a:t>
            </a:r>
            <a:r>
              <a:rPr lang="en-US" sz="7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endParaRPr lang="el-GR" sz="7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1007166" y="645539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8971722" y="64554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35200-255F-4389-8437-71B290B1D351}"/>
              </a:ext>
            </a:extLst>
          </p:cNvPr>
          <p:cNvSpPr txBox="1"/>
          <p:nvPr/>
        </p:nvSpPr>
        <p:spPr>
          <a:xfrm>
            <a:off x="2975113" y="3259412"/>
            <a:ext cx="600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Πλατφόρμα διαχείρισης αυτόνομων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drone </a:t>
            </a:r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για την </a:t>
            </a:r>
            <a:r>
              <a:rPr lang="el-GR" sz="1600" dirty="0">
                <a:solidFill>
                  <a:schemeClr val="accent2">
                    <a:lumMod val="50000"/>
                  </a:schemeClr>
                </a:solidFill>
              </a:rPr>
              <a:t>Αγροτική Ανάπτυξη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22" y="2151222"/>
            <a:ext cx="245458" cy="233185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20" y="4964068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4322" y="3743739"/>
            <a:ext cx="725556" cy="725556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7415758" y="1298441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250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3817632" y="2828524"/>
            <a:ext cx="446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Th</a:t>
            </a:r>
            <a:r>
              <a:rPr lang="en-US" sz="7200" b="1" dirty="0">
                <a:solidFill>
                  <a:srgbClr val="00B050"/>
                </a:solidFill>
              </a:rPr>
              <a:t>an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sz="7200" b="1" dirty="0">
                <a:solidFill>
                  <a:srgbClr val="FFC000"/>
                </a:solidFill>
              </a:rPr>
              <a:t>.you!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4458461" y="469014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9725701" y="662618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0" y="3742715"/>
            <a:ext cx="602396" cy="572276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36" y="5280220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6770" y="1604929"/>
            <a:ext cx="2857008" cy="2857008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230433" y="2542386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316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3" y="4047596"/>
            <a:ext cx="2170041" cy="21700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E38F23-6826-4632-9290-E687701AA793}"/>
              </a:ext>
            </a:extLst>
          </p:cNvPr>
          <p:cNvSpPr/>
          <p:nvPr/>
        </p:nvSpPr>
        <p:spPr>
          <a:xfrm>
            <a:off x="5146743" y="2904012"/>
            <a:ext cx="1887342" cy="6920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ΟΣΔΕ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09D0E-304D-4452-A6D3-B06855F811F2}"/>
              </a:ext>
            </a:extLst>
          </p:cNvPr>
          <p:cNvSpPr txBox="1"/>
          <p:nvPr/>
        </p:nvSpPr>
        <p:spPr>
          <a:xfrm>
            <a:off x="3680522" y="281719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Δομή της υφιστάμενης διαδικασίας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E729FD-8270-44AD-B1F7-D1997EA718AB}"/>
              </a:ext>
            </a:extLst>
          </p:cNvPr>
          <p:cNvSpPr/>
          <p:nvPr/>
        </p:nvSpPr>
        <p:spPr>
          <a:xfrm>
            <a:off x="7972220" y="2266892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0B0D00FD-CD54-4A96-A7D4-06E7D1F166ED}"/>
              </a:ext>
            </a:extLst>
          </p:cNvPr>
          <p:cNvSpPr/>
          <p:nvPr/>
        </p:nvSpPr>
        <p:spPr>
          <a:xfrm>
            <a:off x="5991371" y="2138421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89302FB-B278-43E1-B45C-E551CDC7DE1F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2BD02DE-4CC4-4F80-9F92-3248E4A5A092}"/>
              </a:ext>
            </a:extLst>
          </p:cNvPr>
          <p:cNvSpPr/>
          <p:nvPr/>
        </p:nvSpPr>
        <p:spPr>
          <a:xfrm>
            <a:off x="5991371" y="3734757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2F3B-0FB3-407F-B945-10B8E51D9953}"/>
              </a:ext>
            </a:extLst>
          </p:cNvPr>
          <p:cNvSpPr txBox="1"/>
          <p:nvPr/>
        </p:nvSpPr>
        <p:spPr>
          <a:xfrm>
            <a:off x="7972219" y="4222433"/>
            <a:ext cx="3994493" cy="1323439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Τοπικά γραφεία ανά νομό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Συνεργάζεται με την διεύθυνση γεωργίας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Ελέγχει τοπικούς συνεταιρισμούς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28816-6D1D-4DFA-B1E0-AAEC115C4E2B}"/>
              </a:ext>
            </a:extLst>
          </p:cNvPr>
          <p:cNvSpPr txBox="1"/>
          <p:nvPr/>
        </p:nvSpPr>
        <p:spPr>
          <a:xfrm>
            <a:off x="127126" y="2122020"/>
            <a:ext cx="4819781" cy="2246769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Ο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λοκληρωμένο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Σ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ύστημα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Δ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ιαχείρησης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Ε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κμετάλευσης</a:t>
            </a:r>
          </a:p>
          <a:p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Ετήσια υποβολή δήλωσης καλλιέργειας με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Τύπος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Έκταση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Ψηφιακή απεικόνιση αγροτεμαχείων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Δήλωση ζωικού κεφαλαίου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88BA8A6B-4C50-443E-8145-214CECCF439E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560CAA39-95C4-4DD1-8D25-68DA181E64CF}"/>
              </a:ext>
            </a:extLst>
          </p:cNvPr>
          <p:cNvSpPr/>
          <p:nvPr/>
        </p:nvSpPr>
        <p:spPr>
          <a:xfrm>
            <a:off x="7997070" y="3388730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40C5D1CA-686A-4278-B58B-B4E8232A55A3}"/>
              </a:ext>
            </a:extLst>
          </p:cNvPr>
          <p:cNvSpPr/>
          <p:nvPr/>
        </p:nvSpPr>
        <p:spPr>
          <a:xfrm rot="5400000">
            <a:off x="7400087" y="2405871"/>
            <a:ext cx="198086" cy="625678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Flowchart: Preparation 2">
            <a:extLst>
              <a:ext uri="{FF2B5EF4-FFF2-40B4-BE49-F238E27FC236}">
                <a16:creationId xmlns:a16="http://schemas.microsoft.com/office/drawing/2014/main" id="{2DB19171-56FF-4682-93D1-36B8ED774953}"/>
              </a:ext>
            </a:extLst>
          </p:cNvPr>
          <p:cNvSpPr/>
          <p:nvPr/>
        </p:nvSpPr>
        <p:spPr>
          <a:xfrm>
            <a:off x="4831455" y="943487"/>
            <a:ext cx="2517913" cy="1015663"/>
          </a:xfrm>
          <a:prstGeom prst="flowChartPreparati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ΥΠΟΥΡΓΕΙΟ ΑΓΡΟΤΙΚΗΣ ΑΝΑΠΤΥΞΗΣ</a:t>
            </a: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739C14E7-165B-47F7-85F8-591AF1020F70}"/>
              </a:ext>
            </a:extLst>
          </p:cNvPr>
          <p:cNvSpPr/>
          <p:nvPr/>
        </p:nvSpPr>
        <p:spPr>
          <a:xfrm rot="5400000">
            <a:off x="7447717" y="3421917"/>
            <a:ext cx="198086" cy="625678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05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D1BE5-EC20-46D0-81CB-998A394CAAC8}"/>
              </a:ext>
            </a:extLst>
          </p:cNvPr>
          <p:cNvSpPr txBox="1"/>
          <p:nvPr/>
        </p:nvSpPr>
        <p:spPr>
          <a:xfrm>
            <a:off x="3686109" y="275581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διαδικασία πιστοποίησης σήμερα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41F89A-D92E-4DAE-A07A-B8F286B8D698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1747570-63BD-42B5-93DD-9B4F6AE82A4D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444D8-5D3B-47DB-820C-B3F5BDCB290B}"/>
              </a:ext>
            </a:extLst>
          </p:cNvPr>
          <p:cNvSpPr txBox="1"/>
          <p:nvPr/>
        </p:nvSpPr>
        <p:spPr>
          <a:xfrm>
            <a:off x="318053" y="2376772"/>
            <a:ext cx="2787504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Λήψη εικόνων μεσω δορυφόρου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Με τη βοήθεια προσωπικού κάτά τόπους</a:t>
            </a: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896C4646-F2AA-4CF2-BE7E-1B33FC9FF1BC}"/>
              </a:ext>
            </a:extLst>
          </p:cNvPr>
          <p:cNvSpPr/>
          <p:nvPr/>
        </p:nvSpPr>
        <p:spPr>
          <a:xfrm>
            <a:off x="3339572" y="1814564"/>
            <a:ext cx="1681608" cy="3238699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CDEBF-7666-49F6-81D9-6F3A1D6BB573}"/>
              </a:ext>
            </a:extLst>
          </p:cNvPr>
          <p:cNvSpPr txBox="1"/>
          <p:nvPr/>
        </p:nvSpPr>
        <p:spPr>
          <a:xfrm>
            <a:off x="7848430" y="1331496"/>
            <a:ext cx="4025518" cy="4093428"/>
          </a:xfrm>
          <a:prstGeom prst="rect">
            <a:avLst/>
          </a:prstGeom>
          <a:solidFill>
            <a:srgbClr val="FFB3B3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«Περιορισμοί»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Μόνο δειγματοληπτικός έλεγχος αγροτεμαχίων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Υψηλό κόστος λόγω δορυφόρων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Δεδομένα σε μη πραγματικό χρόνο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Υψηλό κόστος διαδικασιών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Μηχανογράφηση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Διαχείρηση προσωπικού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Όγκος σε χαρτί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Λάθη λόγω ανθρώπινης εισαγωγής της πληροφορίας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Περιορισμένη διαφάνεια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FAE8B54-113A-4515-A04D-8F382B8543BB}"/>
              </a:ext>
            </a:extLst>
          </p:cNvPr>
          <p:cNvSpPr/>
          <p:nvPr/>
        </p:nvSpPr>
        <p:spPr>
          <a:xfrm>
            <a:off x="9548455" y="423773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1" y="601470"/>
            <a:ext cx="1213095" cy="1213095"/>
          </a:xfrm>
          <a:prstGeom prst="rect">
            <a:avLst/>
          </a:prstGeom>
        </p:spPr>
      </p:pic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1B54504F-16B8-441F-B8C3-E2788FD3286D}"/>
              </a:ext>
            </a:extLst>
          </p:cNvPr>
          <p:cNvSpPr/>
          <p:nvPr/>
        </p:nvSpPr>
        <p:spPr>
          <a:xfrm>
            <a:off x="5418385" y="2090525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</p:spTree>
    <p:extLst>
      <p:ext uri="{BB962C8B-B14F-4D97-AF65-F5344CB8AC3E}">
        <p14:creationId xmlns:p14="http://schemas.microsoft.com/office/powerpoint/2010/main" val="418033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943698" y="283093"/>
            <a:ext cx="430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Αρχιτεκτονική της προτεινόμενης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085535" y="338086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8B5E2-118E-444F-8DFE-5E31A8C0AC80}"/>
              </a:ext>
            </a:extLst>
          </p:cNvPr>
          <p:cNvGrpSpPr/>
          <p:nvPr/>
        </p:nvGrpSpPr>
        <p:grpSpPr>
          <a:xfrm>
            <a:off x="7260795" y="1526142"/>
            <a:ext cx="3579484" cy="4015628"/>
            <a:chOff x="6689558" y="1374519"/>
            <a:chExt cx="3579484" cy="40156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FD83EC-BF5F-4D1F-8268-5330339D572D}"/>
                </a:ext>
              </a:extLst>
            </p:cNvPr>
            <p:cNvSpPr/>
            <p:nvPr/>
          </p:nvSpPr>
          <p:spPr>
            <a:xfrm>
              <a:off x="6689558" y="1374519"/>
              <a:ext cx="3579484" cy="4015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2AD9F7-2B96-4D37-B4DA-B84FF0BF8EEB}"/>
                </a:ext>
              </a:extLst>
            </p:cNvPr>
            <p:cNvGrpSpPr/>
            <p:nvPr/>
          </p:nvGrpSpPr>
          <p:grpSpPr>
            <a:xfrm>
              <a:off x="7262010" y="1757378"/>
              <a:ext cx="2087603" cy="3295332"/>
              <a:chOff x="5166230" y="1075539"/>
              <a:chExt cx="3048001" cy="48113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BEC95D-E70B-4AC5-A7C8-0A1647DEF4CC}"/>
                  </a:ext>
                </a:extLst>
              </p:cNvPr>
              <p:cNvSpPr/>
              <p:nvPr/>
            </p:nvSpPr>
            <p:spPr>
              <a:xfrm>
                <a:off x="5727212" y="2904012"/>
                <a:ext cx="1887341" cy="692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ΟΣΔΕ</a:t>
                </a:r>
                <a:endParaRPr lang="el-GR" b="1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4011397-9B57-40EB-8A5D-3695CC1D7F3C}"/>
                  </a:ext>
                </a:extLst>
              </p:cNvPr>
              <p:cNvSpPr/>
              <p:nvPr/>
            </p:nvSpPr>
            <p:spPr>
              <a:xfrm>
                <a:off x="5255196" y="1075539"/>
                <a:ext cx="1681608" cy="90123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Ο.Π.Ε.Κ.Ε.Π.Ε</a:t>
                </a:r>
              </a:p>
            </p:txBody>
          </p:sp>
          <p:sp>
            <p:nvSpPr>
              <p:cNvPr id="32" name="Arrow: Up-Down 31">
                <a:extLst>
                  <a:ext uri="{FF2B5EF4-FFF2-40B4-BE49-F238E27FC236}">
                    <a16:creationId xmlns:a16="http://schemas.microsoft.com/office/drawing/2014/main" id="{24082E0B-00EE-4DEF-9FC3-11CFC3207E0E}"/>
                  </a:ext>
                </a:extLst>
              </p:cNvPr>
              <p:cNvSpPr/>
              <p:nvPr/>
            </p:nvSpPr>
            <p:spPr>
              <a:xfrm rot="19753480">
                <a:off x="5991371" y="2138421"/>
                <a:ext cx="198086" cy="625677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6D924238-09D2-4F98-B676-CB3FCDBD08A9}"/>
                  </a:ext>
                </a:extLst>
              </p:cNvPr>
              <p:cNvSpPr/>
              <p:nvPr/>
            </p:nvSpPr>
            <p:spPr>
              <a:xfrm>
                <a:off x="5166230" y="4523304"/>
                <a:ext cx="3048001" cy="1363579"/>
              </a:xfrm>
              <a:prstGeom prst="diamon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Αγρότες</a:t>
                </a:r>
                <a:endParaRPr lang="el-GR" b="1" dirty="0"/>
              </a:p>
            </p:txBody>
          </p:sp>
          <p:sp>
            <p:nvSpPr>
              <p:cNvPr id="34" name="Arrow: Up-Down 33">
                <a:extLst>
                  <a:ext uri="{FF2B5EF4-FFF2-40B4-BE49-F238E27FC236}">
                    <a16:creationId xmlns:a16="http://schemas.microsoft.com/office/drawing/2014/main" id="{B4D02AED-015D-4CB4-83B7-DCE140F40E6C}"/>
                  </a:ext>
                </a:extLst>
              </p:cNvPr>
              <p:cNvSpPr/>
              <p:nvPr/>
            </p:nvSpPr>
            <p:spPr>
              <a:xfrm>
                <a:off x="6610538" y="3734757"/>
                <a:ext cx="198086" cy="625677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166883-3251-4998-817A-A2A06BE053D5}"/>
              </a:ext>
            </a:extLst>
          </p:cNvPr>
          <p:cNvGrpSpPr/>
          <p:nvPr/>
        </p:nvGrpSpPr>
        <p:grpSpPr>
          <a:xfrm>
            <a:off x="1698733" y="1946647"/>
            <a:ext cx="3436600" cy="2962586"/>
            <a:chOff x="1623578" y="1947707"/>
            <a:chExt cx="3436600" cy="2962586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D67CA73-E148-42B0-8318-E71C81E563D1}"/>
                </a:ext>
              </a:extLst>
            </p:cNvPr>
            <p:cNvSpPr/>
            <p:nvPr/>
          </p:nvSpPr>
          <p:spPr>
            <a:xfrm>
              <a:off x="1623578" y="1947707"/>
              <a:ext cx="3436600" cy="2962586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l-G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2CED9AE3-7B5D-4ED9-98C6-474A1036E7EF}"/>
                </a:ext>
              </a:extLst>
            </p:cNvPr>
            <p:cNvSpPr/>
            <p:nvPr/>
          </p:nvSpPr>
          <p:spPr>
            <a:xfrm>
              <a:off x="2700396" y="2245850"/>
              <a:ext cx="1282964" cy="63113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</a:t>
              </a:r>
              <a:endParaRPr lang="el-GR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857D3C-9345-4759-9810-9B8667F87F45}"/>
                </a:ext>
              </a:extLst>
            </p:cNvPr>
            <p:cNvGrpSpPr/>
            <p:nvPr/>
          </p:nvGrpSpPr>
          <p:grpSpPr>
            <a:xfrm>
              <a:off x="2449715" y="3389591"/>
              <a:ext cx="1771447" cy="1493072"/>
              <a:chOff x="2562009" y="3373549"/>
              <a:chExt cx="1771447" cy="14930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E4550B4-FF91-4BFA-8E9A-3888CF5F0755}"/>
                  </a:ext>
                </a:extLst>
              </p:cNvPr>
              <p:cNvGrpSpPr/>
              <p:nvPr/>
            </p:nvGrpSpPr>
            <p:grpSpPr>
              <a:xfrm>
                <a:off x="2844774" y="3635329"/>
                <a:ext cx="1202163" cy="1231292"/>
                <a:chOff x="242474" y="2963701"/>
                <a:chExt cx="2369042" cy="2426446"/>
              </a:xfrm>
            </p:grpSpPr>
            <p:pic>
              <p:nvPicPr>
                <p:cNvPr id="26" name="Picture 2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A452640C-5C2F-498B-981E-84752CCA7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474" y="3433975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CEB23D6A-C7EA-4624-A831-9F06BAE70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1519" y="4160150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B52A59F-1F73-43BF-BA94-4A334533D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3726" y="2963701"/>
                  <a:ext cx="1229997" cy="1229997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DD5D3-64A3-41D7-9468-7CE2CE598CF9}"/>
                  </a:ext>
                </a:extLst>
              </p:cNvPr>
              <p:cNvSpPr txBox="1"/>
              <p:nvPr/>
            </p:nvSpPr>
            <p:spPr>
              <a:xfrm>
                <a:off x="2562009" y="3373549"/>
                <a:ext cx="17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Swarm of drones</a:t>
                </a:r>
                <a:endParaRPr lang="el-GR" dirty="0"/>
              </a:p>
            </p:txBody>
          </p:sp>
        </p:grpSp>
      </p:grp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E533CD60-70A2-4CF7-BE4B-4EE4B2906064}"/>
              </a:ext>
            </a:extLst>
          </p:cNvPr>
          <p:cNvSpPr/>
          <p:nvPr/>
        </p:nvSpPr>
        <p:spPr>
          <a:xfrm>
            <a:off x="5359920" y="3198167"/>
            <a:ext cx="1676288" cy="461665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29BF809C-DF48-4040-A88B-A647F72B8D18}"/>
              </a:ext>
            </a:extLst>
          </p:cNvPr>
          <p:cNvSpPr/>
          <p:nvPr/>
        </p:nvSpPr>
        <p:spPr>
          <a:xfrm>
            <a:off x="9285663" y="1975979"/>
            <a:ext cx="938642" cy="483304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1" dirty="0"/>
              <a:t>ΕΛΓΑ</a:t>
            </a:r>
          </a:p>
        </p:txBody>
      </p:sp>
      <p:sp>
        <p:nvSpPr>
          <p:cNvPr id="44" name="Arrow: Up-Down 43">
            <a:extLst>
              <a:ext uri="{FF2B5EF4-FFF2-40B4-BE49-F238E27FC236}">
                <a16:creationId xmlns:a16="http://schemas.microsoft.com/office/drawing/2014/main" id="{1F532676-2F3F-446F-B0E5-F72A9BD389A1}"/>
              </a:ext>
            </a:extLst>
          </p:cNvPr>
          <p:cNvSpPr/>
          <p:nvPr/>
        </p:nvSpPr>
        <p:spPr>
          <a:xfrm rot="2371429">
            <a:off x="9185616" y="2645507"/>
            <a:ext cx="135671" cy="428532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11905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86778" y="258045"/>
            <a:ext cx="301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νέα διαδικασία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8392351" y="3504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0F1740-DCD3-44BA-B8D4-E5876F715748}"/>
              </a:ext>
            </a:extLst>
          </p:cNvPr>
          <p:cNvSpPr/>
          <p:nvPr/>
        </p:nvSpPr>
        <p:spPr>
          <a:xfrm>
            <a:off x="458606" y="2978385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A70AF9B8-B0CE-4049-AAB9-C11489307A12}"/>
              </a:ext>
            </a:extLst>
          </p:cNvPr>
          <p:cNvSpPr/>
          <p:nvPr/>
        </p:nvSpPr>
        <p:spPr>
          <a:xfrm>
            <a:off x="3322723" y="1814292"/>
            <a:ext cx="2528110" cy="1104268"/>
          </a:xfrm>
          <a:prstGeom prst="cloud">
            <a:avLst/>
          </a:prstGeom>
          <a:solidFill>
            <a:srgbClr val="00B0F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AiRagroTEK.net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CLOUD</a:t>
            </a:r>
            <a:endParaRPr lang="el-GR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5DC34-202D-48C3-BD5A-1417F745D5E4}"/>
              </a:ext>
            </a:extLst>
          </p:cNvPr>
          <p:cNvGrpSpPr/>
          <p:nvPr/>
        </p:nvGrpSpPr>
        <p:grpSpPr>
          <a:xfrm>
            <a:off x="6336632" y="4128284"/>
            <a:ext cx="1771447" cy="1493072"/>
            <a:chOff x="2531146" y="3494547"/>
            <a:chExt cx="1771447" cy="1493072"/>
          </a:xfrm>
        </p:grpSpPr>
        <p:pic>
          <p:nvPicPr>
            <p:cNvPr id="44" name="Picture 4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E5200AA-F44D-48E3-83CF-CA50A9F4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ED40D74-A9CB-41D5-B00B-D93E2FE4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D91CA7D-1558-421F-9152-582618A3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C856DC-2A23-4A89-ADB4-98DE172B66A8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49" name="Diamond 48">
            <a:extLst>
              <a:ext uri="{FF2B5EF4-FFF2-40B4-BE49-F238E27FC236}">
                <a16:creationId xmlns:a16="http://schemas.microsoft.com/office/drawing/2014/main" id="{7FC061D1-8169-43B6-ADB2-C7CAA48415B7}"/>
              </a:ext>
            </a:extLst>
          </p:cNvPr>
          <p:cNvSpPr/>
          <p:nvPr/>
        </p:nvSpPr>
        <p:spPr>
          <a:xfrm>
            <a:off x="8685393" y="2748087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Αγροτικές εκτάσεις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ACAD662-C328-4747-9CBC-912D5C206F83}"/>
              </a:ext>
            </a:extLst>
          </p:cNvPr>
          <p:cNvSpPr/>
          <p:nvPr/>
        </p:nvSpPr>
        <p:spPr>
          <a:xfrm>
            <a:off x="1098354" y="2178767"/>
            <a:ext cx="2094025" cy="569320"/>
          </a:xfrm>
          <a:prstGeom prst="ben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E80F7A07-63E2-4CC2-8787-D556D4439300}"/>
              </a:ext>
            </a:extLst>
          </p:cNvPr>
          <p:cNvSpPr/>
          <p:nvPr/>
        </p:nvSpPr>
        <p:spPr>
          <a:xfrm>
            <a:off x="4464323" y="3051204"/>
            <a:ext cx="1570024" cy="1987813"/>
          </a:xfrm>
          <a:prstGeom prst="bentArrow">
            <a:avLst>
              <a:gd name="adj1" fmla="val 7246"/>
              <a:gd name="adj2" fmla="val 6842"/>
              <a:gd name="adj3" fmla="val 10872"/>
              <a:gd name="adj4" fmla="val 24552"/>
            </a:avLst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4D498DE-5CF8-4E50-A972-0C6DBC351A02}"/>
              </a:ext>
            </a:extLst>
          </p:cNvPr>
          <p:cNvSpPr/>
          <p:nvPr/>
        </p:nvSpPr>
        <p:spPr>
          <a:xfrm>
            <a:off x="8129469" y="4214626"/>
            <a:ext cx="2255121" cy="799596"/>
          </a:xfrm>
          <a:prstGeom prst="bentUpArrow">
            <a:avLst>
              <a:gd name="adj1" fmla="val 12962"/>
              <a:gd name="adj2" fmla="val 19984"/>
              <a:gd name="adj3" fmla="val 2299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5305D0FD-E414-4E26-9A69-A93A2B0D96C7}"/>
              </a:ext>
            </a:extLst>
          </p:cNvPr>
          <p:cNvSpPr/>
          <p:nvPr/>
        </p:nvSpPr>
        <p:spPr>
          <a:xfrm rot="746912">
            <a:off x="4476848" y="1548970"/>
            <a:ext cx="5228440" cy="686443"/>
          </a:xfrm>
          <a:prstGeom prst="curvedDownArrow">
            <a:avLst>
              <a:gd name="adj1" fmla="val 26518"/>
              <a:gd name="adj2" fmla="val 53316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FA1E0-6836-43B2-BD8E-4358F68B0997}"/>
              </a:ext>
            </a:extLst>
          </p:cNvPr>
          <p:cNvSpPr txBox="1"/>
          <p:nvPr/>
        </p:nvSpPr>
        <p:spPr>
          <a:xfrm>
            <a:off x="2343230" y="3158886"/>
            <a:ext cx="1952317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καλλιεργειών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4DC27B-A5F4-47D8-8F08-9CBA560CB394}"/>
              </a:ext>
            </a:extLst>
          </p:cNvPr>
          <p:cNvSpPr txBox="1"/>
          <p:nvPr/>
        </p:nvSpPr>
        <p:spPr>
          <a:xfrm>
            <a:off x="4938826" y="3086430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Η πλατφόρμα έλεγχει τα </a:t>
            </a:r>
            <a:r>
              <a:rPr lang="en-US" dirty="0"/>
              <a:t>drone </a:t>
            </a:r>
            <a:r>
              <a:rPr lang="el-GR" dirty="0"/>
              <a:t>του νομού και εκτελεί νέες πτήσεις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08D83-9D85-4E01-A15A-8BF9C21BD40E}"/>
              </a:ext>
            </a:extLst>
          </p:cNvPr>
          <p:cNvSpPr txBox="1"/>
          <p:nvPr/>
        </p:nvSpPr>
        <p:spPr>
          <a:xfrm>
            <a:off x="4873292" y="5218158"/>
            <a:ext cx="1936607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Λήψη εντολών και εκτέλεση πλάνου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77CD9-971B-4BF5-AA54-C456CBCAAFAA}"/>
              </a:ext>
            </a:extLst>
          </p:cNvPr>
          <p:cNvSpPr txBox="1"/>
          <p:nvPr/>
        </p:nvSpPr>
        <p:spPr>
          <a:xfrm>
            <a:off x="9472697" y="1498769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Συλλογή δεδομένων και αποστολή τους στον φορέα μέσω </a:t>
            </a:r>
            <a:r>
              <a:rPr lang="en-US" dirty="0"/>
              <a:t>cloud</a:t>
            </a:r>
            <a:endParaRPr lang="el-GR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D66122-DD2A-41B3-BEA8-9AEFEBA49D00}"/>
              </a:ext>
            </a:extLst>
          </p:cNvPr>
          <p:cNvGrpSpPr/>
          <p:nvPr/>
        </p:nvGrpSpPr>
        <p:grpSpPr>
          <a:xfrm>
            <a:off x="6987383" y="2017001"/>
            <a:ext cx="1771447" cy="1493072"/>
            <a:chOff x="2531146" y="3494547"/>
            <a:chExt cx="1771447" cy="1493072"/>
          </a:xfrm>
        </p:grpSpPr>
        <p:pic>
          <p:nvPicPr>
            <p:cNvPr id="57" name="Picture 5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BB9A8E2-E113-4BF8-9BF3-91D74F2B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DFC4136-741C-46E5-9A99-C55E080A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59" name="Picture 5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2B4EE3D-FF08-4018-8703-4C398EB5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36623B-F28D-4E6F-82F6-0E232E637ECD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53FB38C2-B8C6-40E3-9B36-DCDCD3172EC3}"/>
              </a:ext>
            </a:extLst>
          </p:cNvPr>
          <p:cNvSpPr/>
          <p:nvPr/>
        </p:nvSpPr>
        <p:spPr>
          <a:xfrm>
            <a:off x="627382" y="4791953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E329C5-BA5C-4765-94D3-5CA4530493DD}"/>
              </a:ext>
            </a:extLst>
          </p:cNvPr>
          <p:cNvSpPr txBox="1"/>
          <p:nvPr/>
        </p:nvSpPr>
        <p:spPr>
          <a:xfrm>
            <a:off x="2343229" y="4863343"/>
            <a:ext cx="1952318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&amp; ανάλυση ζημιών</a:t>
            </a: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35EB4A89-ED1F-402C-9B3D-9C86BB79B339}"/>
              </a:ext>
            </a:extLst>
          </p:cNvPr>
          <p:cNvSpPr/>
          <p:nvPr/>
        </p:nvSpPr>
        <p:spPr>
          <a:xfrm rot="16200000">
            <a:off x="992053" y="4190456"/>
            <a:ext cx="614714" cy="26178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962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844307" y="256589"/>
            <a:ext cx="45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Πλεονεκτήματα της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2895120" y="718254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283768" y="518103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274828" y="1955856"/>
            <a:ext cx="7642342" cy="3170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Διασυνδέει τους φορείς αγροτικής ανάπτυξης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Μειώνει το κόστος διαδικασιών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Παρέχει υψηλής ακρίβειας μετρήσεις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Επικαιροποίηση των εκτάσεων και των τύπων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Η χρήση των </a:t>
            </a:r>
            <a:r>
              <a:rPr lang="en-US" sz="2000" dirty="0">
                <a:solidFill>
                  <a:schemeClr val="bg1"/>
                </a:solidFill>
              </a:rPr>
              <a:t>drone </a:t>
            </a:r>
            <a:r>
              <a:rPr lang="el-GR" sz="2000" dirty="0">
                <a:solidFill>
                  <a:schemeClr val="bg1"/>
                </a:solidFill>
              </a:rPr>
              <a:t>επιτρέπει σε πραγματικό χρόνο την προβολή </a:t>
            </a:r>
            <a:r>
              <a:rPr lang="en-US" sz="2000" dirty="0">
                <a:solidFill>
                  <a:schemeClr val="bg1"/>
                </a:solidFill>
              </a:rPr>
              <a:t>video </a:t>
            </a:r>
            <a:r>
              <a:rPr lang="el-GR" sz="2000" dirty="0">
                <a:solidFill>
                  <a:schemeClr val="bg1"/>
                </a:solidFill>
              </a:rPr>
              <a:t>και εικόνας για την κατάσταση του εδάφους και της καλλιέργειας (</a:t>
            </a:r>
            <a:r>
              <a:rPr lang="en-US" sz="2000" dirty="0">
                <a:solidFill>
                  <a:schemeClr val="bg1"/>
                </a:solidFill>
              </a:rPr>
              <a:t>moisturization, temperature, UV index, </a:t>
            </a:r>
            <a:r>
              <a:rPr lang="el-GR" sz="2000" dirty="0">
                <a:solidFill>
                  <a:schemeClr val="bg1"/>
                </a:solidFill>
              </a:rPr>
              <a:t>κ.α.)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Τα δεδομένα που συλλέγονται αξιοποιούνται για τη δημιουργία μοντέλων προς εκτίμηση μελλοντικών δράσεων και επιλύσεων</a:t>
            </a:r>
          </a:p>
        </p:txBody>
      </p:sp>
    </p:spTree>
    <p:extLst>
      <p:ext uri="{BB962C8B-B14F-4D97-AF65-F5344CB8AC3E}">
        <p14:creationId xmlns:p14="http://schemas.microsoft.com/office/powerpoint/2010/main" val="275919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52710" y="256589"/>
            <a:ext cx="30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Δημοσιονομικά οφέλη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436152" y="609141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8228720" y="332423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375589" y="1907040"/>
            <a:ext cx="4760516" cy="2862322"/>
          </a:xfrm>
          <a:prstGeom prst="rect">
            <a:avLst/>
          </a:prstGeom>
          <a:solidFill>
            <a:srgbClr val="FF8989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Σήμερα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Υψηλό λειτουργικό κόστος ελέγχων &amp; εκτιμήσεων ζημιών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Δειγματοληπτικός έλεγχος εκτάσεων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Αδυναμία άμεσης αποτύπωσης &amp; αποζημίωσης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Περιορισμένη διαφάνεια στις διαδικασίες ελέγχου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Βαρύ περιβαλλοντολογικό αποτύπωμα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C99C7-529A-4F46-9327-4EACE55ACDFB}"/>
              </a:ext>
            </a:extLst>
          </p:cNvPr>
          <p:cNvSpPr txBox="1"/>
          <p:nvPr/>
        </p:nvSpPr>
        <p:spPr>
          <a:xfrm>
            <a:off x="6941155" y="1907040"/>
            <a:ext cx="4760516" cy="2862322"/>
          </a:xfrm>
          <a:prstGeom prst="rect">
            <a:avLst/>
          </a:prstGeom>
          <a:solidFill>
            <a:srgbClr val="A0CC8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endParaRPr lang="el-G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Εξοικονόμιση πόρων, δυναμικού και υποδομών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Καθολικός έλεγχος εκτάσεων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Real time </a:t>
            </a:r>
            <a:r>
              <a:rPr lang="el-GR" sz="2000" dirty="0">
                <a:solidFill>
                  <a:schemeClr val="bg1"/>
                </a:solidFill>
              </a:rPr>
              <a:t>αποτύπωση &amp; αποτίμηση της ζημιάς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Διαφάνεια στις διαδικασίες ελέγχου και αποζημίωσης (ΕΛΓΑ)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Περιβαλλοντολογική μέριμνα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4B1E43-8DDD-49C3-9768-54A237ECD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46" y="2684546"/>
            <a:ext cx="1488907" cy="14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2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065398" y="256589"/>
            <a:ext cx="406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Έξτρα παρεχόμενες υπηρεσίες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0" y="31240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861879" y="512550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2443910" y="743384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687917" y="1951672"/>
            <a:ext cx="6816163" cy="1631216"/>
          </a:xfrm>
          <a:prstGeom prst="rect">
            <a:avLst/>
          </a:prstGeom>
          <a:solidFill>
            <a:srgbClr val="F3943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 επίσης μπορεί να παρέχει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Εποπτεία για τις αγροτικές εκτάσεις (</a:t>
            </a:r>
            <a:r>
              <a:rPr lang="en-US" sz="2000" dirty="0">
                <a:solidFill>
                  <a:schemeClr val="bg1"/>
                </a:solidFill>
              </a:rPr>
              <a:t>surveillance</a:t>
            </a:r>
            <a:r>
              <a:rPr lang="el-G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Πυρανίχνευση &amp; πυρόσβεση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Υπηρεσία διάγνωσης πιθανών ασθενειών και ενημέρωση των συμβαλλομένων γεοπώνων</a:t>
            </a:r>
          </a:p>
        </p:txBody>
      </p:sp>
    </p:spTree>
    <p:extLst>
      <p:ext uri="{BB962C8B-B14F-4D97-AF65-F5344CB8AC3E}">
        <p14:creationId xmlns:p14="http://schemas.microsoft.com/office/powerpoint/2010/main" val="18496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065398" y="256589"/>
            <a:ext cx="406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ομάδα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2762767" y="615402"/>
            <a:ext cx="1302631" cy="65626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517323" y="12976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E6500D4C-934B-4CC6-9DC9-F365C613A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23" y="1099091"/>
            <a:ext cx="3456152" cy="46082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CBB9557-839D-4FA9-9BDE-04F79ED5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526" y="2777444"/>
            <a:ext cx="1642482" cy="16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409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Delaportas</dc:creator>
  <cp:lastModifiedBy>George Delaportas</cp:lastModifiedBy>
  <cp:revision>106</cp:revision>
  <dcterms:created xsi:type="dcterms:W3CDTF">2019-04-06T10:58:22Z</dcterms:created>
  <dcterms:modified xsi:type="dcterms:W3CDTF">2019-04-07T12:49:06Z</dcterms:modified>
</cp:coreProperties>
</file>